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32" r:id="rId4"/>
    <p:sldId id="296" r:id="rId5"/>
    <p:sldId id="297" r:id="rId6"/>
    <p:sldId id="299" r:id="rId7"/>
    <p:sldId id="300" r:id="rId8"/>
    <p:sldId id="285" r:id="rId9"/>
    <p:sldId id="286" r:id="rId10"/>
    <p:sldId id="287" r:id="rId11"/>
    <p:sldId id="288" r:id="rId12"/>
    <p:sldId id="289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01" r:id="rId21"/>
    <p:sldId id="302" r:id="rId22"/>
    <p:sldId id="303" r:id="rId23"/>
    <p:sldId id="304" r:id="rId24"/>
    <p:sldId id="305" r:id="rId25"/>
    <p:sldId id="306" r:id="rId26"/>
    <p:sldId id="275" r:id="rId27"/>
    <p:sldId id="282" r:id="rId28"/>
    <p:sldId id="284" r:id="rId29"/>
    <p:sldId id="308" r:id="rId30"/>
    <p:sldId id="307" r:id="rId31"/>
    <p:sldId id="309" r:id="rId32"/>
    <p:sldId id="310" r:id="rId33"/>
    <p:sldId id="283" r:id="rId34"/>
    <p:sldId id="258" r:id="rId35"/>
    <p:sldId id="269" r:id="rId36"/>
    <p:sldId id="313" r:id="rId37"/>
    <p:sldId id="314" r:id="rId38"/>
    <p:sldId id="316" r:id="rId39"/>
    <p:sldId id="317" r:id="rId40"/>
    <p:sldId id="270" r:id="rId41"/>
    <p:sldId id="271" r:id="rId42"/>
    <p:sldId id="272" r:id="rId43"/>
    <p:sldId id="318" r:id="rId44"/>
    <p:sldId id="273" r:id="rId45"/>
    <p:sldId id="319" r:id="rId46"/>
    <p:sldId id="321" r:id="rId47"/>
    <p:sldId id="322" r:id="rId48"/>
    <p:sldId id="323" r:id="rId49"/>
    <p:sldId id="274" r:id="rId50"/>
    <p:sldId id="320" r:id="rId51"/>
    <p:sldId id="259" r:id="rId52"/>
    <p:sldId id="278" r:id="rId53"/>
    <p:sldId id="276" r:id="rId54"/>
    <p:sldId id="277" r:id="rId55"/>
    <p:sldId id="279" r:id="rId56"/>
    <p:sldId id="280" r:id="rId57"/>
    <p:sldId id="281" r:id="rId58"/>
    <p:sldId id="333" r:id="rId59"/>
    <p:sldId id="31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1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0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5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9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3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0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1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1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6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3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63651-63A8-5146-9D97-06B8A3A13278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16E3D-7A4C-9741-8650-5D4789D69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7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Relationship Id="rId3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imated-rnn-lstm-and-gru-ef124d06cf45" TargetMode="External"/><Relationship Id="rId4" Type="http://schemas.openxmlformats.org/officeDocument/2006/relationships/hyperlink" Target="https://towardsdatascience.com/illustrated-guide-to-lstms-and-gru-s-a-step-by-step-explanation-44e9eb85bf21" TargetMode="External"/><Relationship Id="rId5" Type="http://schemas.openxmlformats.org/officeDocument/2006/relationships/hyperlink" Target="https://hackernoon.com/understanding-architecture-of-lstm-cell-from-scratch-with-code-8da40f0b71f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h.github.io/posts/2015-08-Understanding-LSTMs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RNN, LSTM, GRU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Ahmad </a:t>
            </a:r>
            <a:r>
              <a:rPr lang="en-US" dirty="0" err="1" smtClean="0"/>
              <a:t>Fathan</a:t>
            </a:r>
            <a:r>
              <a:rPr lang="en-US" dirty="0" smtClean="0"/>
              <a:t> </a:t>
            </a:r>
            <a:r>
              <a:rPr lang="en-US" dirty="0" err="1" smtClean="0"/>
              <a:t>Hidayatullah</a:t>
            </a:r>
            <a:r>
              <a:rPr lang="en-US" dirty="0" smtClean="0"/>
              <a:t>, S.T., M.Cs.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962" y="246317"/>
            <a:ext cx="3116521" cy="3116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46" y="35085"/>
            <a:ext cx="1483490" cy="1315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06"/>
            <a:ext cx="1244009" cy="139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7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RNN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RNN calculates the hidden state?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input and previous hidden state are combined to form a vector. That vector now has information on the current input and previous inputs.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vector goes through the </a:t>
            </a:r>
            <a:r>
              <a:rPr lang="en-US" b="1" i="1" dirty="0" err="1"/>
              <a:t>tanh</a:t>
            </a:r>
            <a:r>
              <a:rPr lang="en-US" dirty="0"/>
              <a:t> activation, and the output is the new hidden state, or the memory of the network.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9" y="4053080"/>
            <a:ext cx="6060559" cy="23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3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i="1" dirty="0" err="1" smtClean="0"/>
              <a:t>tanh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3151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tanh</a:t>
            </a:r>
            <a:r>
              <a:rPr lang="en-US" sz="2400" dirty="0"/>
              <a:t> activation is used to help regulate the values flowing through the network.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err="1"/>
              <a:t>tanh</a:t>
            </a:r>
            <a:r>
              <a:rPr lang="en-US" sz="2400" dirty="0"/>
              <a:t> function squishes values to always be between -1 and 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35" y="1825624"/>
            <a:ext cx="7341941" cy="29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3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Transformations with vs without </a:t>
            </a:r>
            <a:r>
              <a:rPr lang="en-US" i="1" dirty="0" err="1" smtClean="0"/>
              <a:t>tanh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43231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So imagine a value that continues to be multiplied by let’s say </a:t>
            </a:r>
            <a:r>
              <a:rPr lang="en-US" sz="2000" b="1" i="1" dirty="0"/>
              <a:t>3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We can </a:t>
            </a:r>
            <a:r>
              <a:rPr lang="en-US" sz="2000" dirty="0"/>
              <a:t>see how some values can explode and become astronomical, causing other values to seem insignificant.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72" y="3217144"/>
            <a:ext cx="8417987" cy="1333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49" y="5043583"/>
            <a:ext cx="9562710" cy="12683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5032" y="3631962"/>
            <a:ext cx="144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Without </a:t>
            </a:r>
            <a:r>
              <a:rPr lang="en-US" i="1" dirty="0" err="1" smtClean="0"/>
              <a:t>tanh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8570" y="551747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</a:t>
            </a:r>
            <a:r>
              <a:rPr lang="en-US" i="1" dirty="0" err="1" smtClean="0"/>
              <a:t>tanh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Language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51" t="40833" r="21441" b="10625"/>
          <a:stretch/>
        </p:blipFill>
        <p:spPr>
          <a:xfrm>
            <a:off x="1514473" y="1285874"/>
            <a:ext cx="9129715" cy="51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RNN: Predicting The Next Character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090" t="41249" r="19618" b="9376"/>
          <a:stretch/>
        </p:blipFill>
        <p:spPr>
          <a:xfrm>
            <a:off x="1443037" y="1343023"/>
            <a:ext cx="9867415" cy="53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8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Predicting The Next Character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090" t="42292" r="21571" b="10417"/>
          <a:stretch/>
        </p:blipFill>
        <p:spPr>
          <a:xfrm>
            <a:off x="1657349" y="1371599"/>
            <a:ext cx="9576401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4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Predicting The Next Character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871" t="41042" r="31727" b="5625"/>
          <a:stretch/>
        </p:blipFill>
        <p:spPr>
          <a:xfrm>
            <a:off x="2014537" y="1328737"/>
            <a:ext cx="7200901" cy="540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9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Predicting The Next Character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871" t="40833" r="24696" b="4584"/>
          <a:stretch/>
        </p:blipFill>
        <p:spPr>
          <a:xfrm>
            <a:off x="2200274" y="1333501"/>
            <a:ext cx="8143875" cy="540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Predicting The Next Character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960" t="42500" r="29384" b="3125"/>
          <a:stretch/>
        </p:blipFill>
        <p:spPr>
          <a:xfrm>
            <a:off x="2114550" y="1428749"/>
            <a:ext cx="7315199" cy="52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6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Predicting The Next Character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610" t="40000" r="19358" b="5000"/>
          <a:stretch/>
        </p:blipFill>
        <p:spPr>
          <a:xfrm>
            <a:off x="1685925" y="1385886"/>
            <a:ext cx="8801100" cy="53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1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(Recurrent Neural Network)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68" y="1541003"/>
            <a:ext cx="5956464" cy="38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Types of RNN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96" y="2167565"/>
            <a:ext cx="8767407" cy="28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One-to-One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432851" cy="4351338"/>
          </a:xfrm>
        </p:spPr>
        <p:txBody>
          <a:bodyPr/>
          <a:lstStyle/>
          <a:p>
            <a:r>
              <a:rPr lang="en-US" dirty="0" smtClean="0"/>
              <a:t>Vanilla Neural Networks.</a:t>
            </a:r>
          </a:p>
          <a:p>
            <a:r>
              <a:rPr lang="en-US" dirty="0" smtClean="0"/>
              <a:t>It </a:t>
            </a:r>
            <a:r>
              <a:rPr lang="en-US" dirty="0"/>
              <a:t>deals with </a:t>
            </a:r>
            <a:r>
              <a:rPr lang="en-US" b="1" dirty="0"/>
              <a:t>Fixed size of input</a:t>
            </a:r>
            <a:r>
              <a:rPr lang="en-US" dirty="0"/>
              <a:t> to </a:t>
            </a:r>
            <a:r>
              <a:rPr lang="en-US" b="1" dirty="0"/>
              <a:t>Fixed size of Output</a:t>
            </a:r>
            <a:r>
              <a:rPr lang="en-US" dirty="0"/>
              <a:t> where they are independent of previous information/output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Ex</a:t>
            </a:r>
            <a:r>
              <a:rPr lang="en-US" dirty="0" smtClean="0"/>
              <a:t>: Image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2" r="35552" b="3775"/>
          <a:stretch/>
        </p:blipFill>
        <p:spPr>
          <a:xfrm>
            <a:off x="2286001" y="3972737"/>
            <a:ext cx="7857460" cy="23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One-to-Many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/>
              <a:t>deals with fixed size of information as input that gives sequence of data as output.</a:t>
            </a:r>
          </a:p>
          <a:p>
            <a:r>
              <a:rPr lang="en-US" b="1" dirty="0"/>
              <a:t>Ex</a:t>
            </a:r>
            <a:r>
              <a:rPr lang="en-US" b="1" dirty="0" smtClean="0"/>
              <a:t>: </a:t>
            </a:r>
            <a:r>
              <a:rPr lang="en-US" dirty="0" smtClean="0"/>
              <a:t>Image Captioning </a:t>
            </a:r>
            <a:r>
              <a:rPr lang="en-US" dirty="0" smtClean="0">
                <a:sym typeface="Wingdings"/>
              </a:rPr>
              <a:t> sequence of words.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700" t="40208" r="19227" b="17708"/>
          <a:stretch/>
        </p:blipFill>
        <p:spPr>
          <a:xfrm>
            <a:off x="2614613" y="3425825"/>
            <a:ext cx="7072312" cy="32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to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takes Sequence of information as input and </a:t>
            </a:r>
            <a:r>
              <a:rPr lang="en-US" dirty="0" err="1"/>
              <a:t>ouputs</a:t>
            </a:r>
            <a:r>
              <a:rPr lang="en-US" dirty="0"/>
              <a:t> a fixed size of output.</a:t>
            </a:r>
          </a:p>
          <a:p>
            <a:r>
              <a:rPr lang="en-US" b="1" dirty="0"/>
              <a:t>Ex</a:t>
            </a:r>
            <a:r>
              <a:rPr lang="en-US" dirty="0" smtClean="0"/>
              <a:t>: Sentiment </a:t>
            </a:r>
            <a:r>
              <a:rPr lang="en-US" dirty="0"/>
              <a:t>analysis where a given sentence is classified as expressing positive or negative sentiment.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3" y="3832720"/>
            <a:ext cx="9072561" cy="27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to Many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1025" cy="4351338"/>
          </a:xfrm>
        </p:spPr>
        <p:txBody>
          <a:bodyPr/>
          <a:lstStyle/>
          <a:p>
            <a:r>
              <a:rPr lang="en-US" dirty="0"/>
              <a:t>It takes a Sequence of information as input and process it recurrently outputs a Sequence of data.</a:t>
            </a:r>
          </a:p>
          <a:p>
            <a:r>
              <a:rPr lang="en-US" b="1" dirty="0"/>
              <a:t>Ex:</a:t>
            </a:r>
            <a:r>
              <a:rPr lang="en-US" dirty="0"/>
              <a:t> Machine </a:t>
            </a:r>
            <a:r>
              <a:rPr lang="en-US" dirty="0" smtClean="0"/>
              <a:t>Translation.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5" y="1690688"/>
            <a:ext cx="56515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5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Many to Many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819650" cy="4260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Synced sequence input and output. </a:t>
            </a:r>
            <a:endParaRPr lang="en-US" dirty="0" smtClean="0"/>
          </a:p>
          <a:p>
            <a:r>
              <a:rPr lang="en-US" dirty="0" smtClean="0"/>
              <a:t>Notice </a:t>
            </a:r>
            <a:r>
              <a:rPr lang="en-US" dirty="0"/>
              <a:t>that in every case are no pre-specified constraints on the lengths sequences because the recurrent transformation (green) is fixed and can be applied as many times as we like.</a:t>
            </a:r>
          </a:p>
          <a:p>
            <a:r>
              <a:rPr lang="en-US" b="1" dirty="0"/>
              <a:t>Ex:</a:t>
            </a:r>
            <a:r>
              <a:rPr lang="en-US" dirty="0"/>
              <a:t> video classification where we wish to label each frame of the video.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49" y="1825625"/>
            <a:ext cx="5917899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Pros and Cons of A Typical RNN Architecture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908" t="44375" r="10374" b="37708"/>
          <a:stretch/>
        </p:blipFill>
        <p:spPr>
          <a:xfrm>
            <a:off x="838200" y="1957388"/>
            <a:ext cx="10601595" cy="19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Vanishing gradient problem.</a:t>
            </a:r>
          </a:p>
          <a:p>
            <a:r>
              <a:rPr lang="en-US" dirty="0" smtClean="0"/>
              <a:t>Exploding gradient problem.</a:t>
            </a:r>
          </a:p>
          <a:p>
            <a:r>
              <a:rPr lang="en-US" dirty="0" smtClean="0"/>
              <a:t>Long-Term dependencies problem.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390167" y="2424223"/>
            <a:ext cx="2833175" cy="754912"/>
            <a:chOff x="6390167" y="2424223"/>
            <a:chExt cx="2833175" cy="754912"/>
          </a:xfrm>
        </p:grpSpPr>
        <p:sp>
          <p:nvSpPr>
            <p:cNvPr id="4" name="Right Brace 3"/>
            <p:cNvSpPr/>
            <p:nvPr/>
          </p:nvSpPr>
          <p:spPr>
            <a:xfrm>
              <a:off x="6390167" y="2424223"/>
              <a:ext cx="276447" cy="754912"/>
            </a:xfrm>
            <a:prstGeom prst="rightBrac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83572" y="2594346"/>
              <a:ext cx="2439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During backpropagation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Vanishing Gradient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304" t="26251" r="25607" b="11874"/>
          <a:stretch/>
        </p:blipFill>
        <p:spPr>
          <a:xfrm>
            <a:off x="3176366" y="1616260"/>
            <a:ext cx="6048375" cy="47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Vanishing Gradient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233530" cy="4351338"/>
          </a:xfrm>
        </p:spPr>
        <p:txBody>
          <a:bodyPr>
            <a:normAutofit/>
          </a:bodyPr>
          <a:lstStyle/>
          <a:p>
            <a:r>
              <a:rPr lang="en-US" sz="2000" b="0" i="0" dirty="0" smtClean="0">
                <a:effectLst/>
              </a:rPr>
              <a:t>If the partial derivation of Error is </a:t>
            </a:r>
            <a:r>
              <a:rPr lang="en-US" sz="2000" b="1" i="0" dirty="0" smtClean="0">
                <a:effectLst/>
              </a:rPr>
              <a:t>less than 1</a:t>
            </a:r>
            <a:r>
              <a:rPr lang="en-US" sz="2000" b="0" i="0" dirty="0" smtClean="0">
                <a:effectLst/>
              </a:rPr>
              <a:t>, then when it get multiplied with the Learning rate which is also very less. </a:t>
            </a:r>
          </a:p>
          <a:p>
            <a:r>
              <a:rPr lang="en-US" sz="2000" b="0" i="0" dirty="0" smtClean="0">
                <a:effectLst/>
              </a:rPr>
              <a:t>Then Multiplying learning rate with partial derivation of Error wont be a big change when compared with previous iteration.</a:t>
            </a:r>
          </a:p>
          <a:p>
            <a:r>
              <a:rPr lang="en-US" sz="2000" dirty="0"/>
              <a:t>Lets say the value decreased like 0.863 →0.532 →0.356 →0.192 →0.117 →</a:t>
            </a:r>
            <a:r>
              <a:rPr lang="en-US" sz="2000" b="1" dirty="0"/>
              <a:t>0.086</a:t>
            </a:r>
            <a:r>
              <a:rPr lang="en-US" sz="2000" dirty="0"/>
              <a:t> →</a:t>
            </a:r>
            <a:r>
              <a:rPr lang="en-US" sz="2000" b="1" dirty="0"/>
              <a:t>0.023</a:t>
            </a:r>
            <a:r>
              <a:rPr lang="en-US" sz="2000" dirty="0"/>
              <a:t> →</a:t>
            </a:r>
            <a:r>
              <a:rPr lang="en-US" sz="2000" b="1" dirty="0"/>
              <a:t>0.019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We </a:t>
            </a:r>
            <a:r>
              <a:rPr lang="en-US" sz="2000" dirty="0"/>
              <a:t>can see that there is no much change in last 3 iterations. 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87" y="1825625"/>
            <a:ext cx="6025613" cy="34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7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of 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Sequential data, time step input (order data matters).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Sharing parameter across different part of model.</a:t>
            </a:r>
          </a:p>
          <a:p>
            <a:r>
              <a:rPr lang="en-US" dirty="0" smtClean="0"/>
              <a:t>Separate parameter cannot generalize in different time steps.</a:t>
            </a:r>
          </a:p>
          <a:p>
            <a:pPr lvl="1"/>
            <a:r>
              <a:rPr lang="en-US" dirty="0" smtClean="0"/>
              <a:t>E.g. </a:t>
            </a:r>
            <a:r>
              <a:rPr lang="en-US" i="1" dirty="0" smtClean="0"/>
              <a:t>“I went to </a:t>
            </a:r>
            <a:r>
              <a:rPr lang="en-US" i="1" dirty="0" err="1" smtClean="0"/>
              <a:t>Madina</a:t>
            </a:r>
            <a:r>
              <a:rPr lang="en-US" i="1" dirty="0" smtClean="0"/>
              <a:t> in 2019” vs “In 2019, I went to </a:t>
            </a:r>
            <a:r>
              <a:rPr lang="en-US" i="1" dirty="0" err="1" smtClean="0"/>
              <a:t>Madina</a:t>
            </a:r>
            <a:r>
              <a:rPr lang="en-US" i="1" dirty="0" smtClean="0"/>
              <a:t>”</a:t>
            </a:r>
          </a:p>
          <a:p>
            <a:pPr lvl="1"/>
            <a:r>
              <a:rPr lang="en-US" i="1" dirty="0" smtClean="0">
                <a:solidFill>
                  <a:srgbClr val="FF0000"/>
                </a:solidFill>
              </a:rPr>
              <a:t>2019</a:t>
            </a:r>
            <a:r>
              <a:rPr lang="en-US" i="1" dirty="0" smtClean="0"/>
              <a:t> is the key info we want, regardless it appears in any position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800349" y="2486026"/>
            <a:ext cx="5115317" cy="1257299"/>
            <a:chOff x="2800349" y="2486026"/>
            <a:chExt cx="5115317" cy="12572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3351" t="38542" r="37978" b="46250"/>
            <a:stretch/>
          </p:blipFill>
          <p:spPr>
            <a:xfrm>
              <a:off x="2800349" y="2486026"/>
              <a:ext cx="5115317" cy="125729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72075" y="2843207"/>
              <a:ext cx="443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vs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262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Gradient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579" t="22946" r="25421" b="16589"/>
          <a:stretch/>
        </p:blipFill>
        <p:spPr>
          <a:xfrm>
            <a:off x="3030280" y="1573618"/>
            <a:ext cx="6570920" cy="49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8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Gradient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Partial derivation of </a:t>
            </a:r>
            <a:r>
              <a:rPr lang="en-US" dirty="0" smtClean="0"/>
              <a:t>Error </a:t>
            </a:r>
            <a:r>
              <a:rPr lang="en-US" dirty="0"/>
              <a:t>is more than 1?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02" y="2677759"/>
            <a:ext cx="6318693" cy="36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Solutions for Vanishing &amp; Exploding Gradient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Vanishing </a:t>
            </a:r>
            <a:r>
              <a:rPr lang="en-US" b="1" dirty="0" smtClean="0"/>
              <a:t>Gradient</a:t>
            </a:r>
            <a:endParaRPr lang="en-US" dirty="0" smtClean="0"/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activation function.</a:t>
            </a:r>
          </a:p>
          <a:p>
            <a:pPr lvl="1"/>
            <a:r>
              <a:rPr lang="en-US" dirty="0" smtClean="0"/>
              <a:t>LSTM</a:t>
            </a:r>
            <a:r>
              <a:rPr lang="en-US" dirty="0"/>
              <a:t>, GRU.</a:t>
            </a:r>
          </a:p>
          <a:p>
            <a:r>
              <a:rPr lang="en-US" b="1" dirty="0" smtClean="0"/>
              <a:t>Exploding Gradient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top </a:t>
            </a:r>
            <a:r>
              <a:rPr lang="en-US" dirty="0" err="1"/>
              <a:t>backpropagating</a:t>
            </a:r>
            <a:r>
              <a:rPr lang="en-US" dirty="0"/>
              <a:t> after a certain point, which is usually not optimal because not all of the weights get </a:t>
            </a:r>
            <a:r>
              <a:rPr lang="en-US" dirty="0" smtClean="0"/>
              <a:t>updated.</a:t>
            </a:r>
          </a:p>
          <a:p>
            <a:pPr lvl="1"/>
            <a:r>
              <a:rPr lang="en-US" dirty="0" smtClean="0"/>
              <a:t>Penalize </a:t>
            </a:r>
            <a:r>
              <a:rPr lang="en-US" dirty="0"/>
              <a:t>or artificially reduce </a:t>
            </a:r>
            <a:r>
              <a:rPr lang="en-US" dirty="0" smtClean="0"/>
              <a:t>gradient.</a:t>
            </a:r>
          </a:p>
          <a:p>
            <a:pPr lvl="1"/>
            <a:r>
              <a:rPr lang="en-US" dirty="0" smtClean="0"/>
              <a:t>Put </a:t>
            </a:r>
            <a:r>
              <a:rPr lang="en-US" dirty="0"/>
              <a:t>a maximum limit on a gradient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/>
              <a:t>RMSprop</a:t>
            </a:r>
            <a:r>
              <a:rPr lang="en-US" dirty="0"/>
              <a:t> to adjust learning rate.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Dependencies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304" t="31042" r="24957" b="43333"/>
          <a:stretch/>
        </p:blipFill>
        <p:spPr>
          <a:xfrm>
            <a:off x="2657474" y="1690688"/>
            <a:ext cx="6330487" cy="2038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783" t="62708" r="25478" b="17917"/>
          <a:stretch/>
        </p:blipFill>
        <p:spPr>
          <a:xfrm>
            <a:off x="1285875" y="3986213"/>
            <a:ext cx="9037692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9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(Long-Short Term Memory)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04" y="1592544"/>
            <a:ext cx="7437991" cy="45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0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825625"/>
            <a:ext cx="10187763" cy="4351338"/>
          </a:xfrm>
        </p:spPr>
        <p:txBody>
          <a:bodyPr/>
          <a:lstStyle/>
          <a:p>
            <a:r>
              <a:rPr lang="en-US" dirty="0" smtClean="0"/>
              <a:t>LSTM’s have a nature of </a:t>
            </a:r>
            <a:r>
              <a:rPr lang="en-US" b="1" dirty="0" smtClean="0"/>
              <a:t>remembering</a:t>
            </a:r>
            <a:r>
              <a:rPr lang="en-US" dirty="0" smtClean="0"/>
              <a:t> information for a </a:t>
            </a:r>
            <a:r>
              <a:rPr lang="en-US" b="1" dirty="0" smtClean="0"/>
              <a:t>long periods of 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core concept of LSTM’s are the </a:t>
            </a:r>
            <a:r>
              <a:rPr lang="en-US" b="1" dirty="0"/>
              <a:t>cell state</a:t>
            </a:r>
            <a:r>
              <a:rPr lang="en-US" dirty="0"/>
              <a:t>, and it’s various </a:t>
            </a:r>
            <a:r>
              <a:rPr lang="en-US" b="1" dirty="0"/>
              <a:t>gates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7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Cell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cell state carries relevant information throughout the processing of the sequence. </a:t>
            </a:r>
          </a:p>
          <a:p>
            <a:r>
              <a:rPr lang="en-US" dirty="0" smtClean="0"/>
              <a:t>As </a:t>
            </a:r>
            <a:r>
              <a:rPr lang="en-US" dirty="0"/>
              <a:t>the cell state goes on its journey, information get’s added or removed to the cell state via gates. </a:t>
            </a:r>
          </a:p>
        </p:txBody>
      </p:sp>
    </p:spTree>
    <p:extLst>
      <p:ext uri="{BB962C8B-B14F-4D97-AF65-F5344CB8AC3E}">
        <p14:creationId xmlns:p14="http://schemas.microsoft.com/office/powerpoint/2010/main" val="100435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gates are different neural networks that decide which information is allowed on the cell state. </a:t>
            </a:r>
          </a:p>
          <a:p>
            <a:r>
              <a:rPr lang="en-US" dirty="0" smtClean="0"/>
              <a:t>The gates can learn what information is relevant to keep or forget during training.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Sigmoid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Gates contains </a:t>
            </a:r>
            <a:r>
              <a:rPr lang="en-US" i="1" dirty="0"/>
              <a:t>sigmoid</a:t>
            </a:r>
            <a:r>
              <a:rPr lang="en-US" dirty="0"/>
              <a:t> activations.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sigmoid activation is similar to the </a:t>
            </a:r>
            <a:r>
              <a:rPr lang="en-US" i="1" dirty="0" err="1"/>
              <a:t>tanh</a:t>
            </a:r>
            <a:r>
              <a:rPr lang="en-US" dirty="0"/>
              <a:t> activation.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squishes values between 0 and 1</a:t>
            </a:r>
            <a:r>
              <a:rPr lang="en-US" dirty="0" smtClean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3" y="3736975"/>
            <a:ext cx="6810375" cy="2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6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Sigmoid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network can learn which data is not important therefore can be forgotten or which data is important to keep.  </a:t>
            </a:r>
          </a:p>
          <a:p>
            <a:r>
              <a:rPr lang="en-US" dirty="0" smtClean="0"/>
              <a:t>That is helpful to update or forget data because any number getting multiplied by 0 is 0, causing values to disappears or be “forgotten.” </a:t>
            </a:r>
          </a:p>
          <a:p>
            <a:r>
              <a:rPr lang="en-US" dirty="0" smtClean="0"/>
              <a:t>Any number multiplied by 1 is the same value therefore that value stay’s the same or is “kept.”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Takes a new input. </a:t>
            </a:r>
          </a:p>
          <a:p>
            <a:r>
              <a:rPr lang="en-US" dirty="0" smtClean="0"/>
              <a:t>Manipulate the state. </a:t>
            </a:r>
          </a:p>
          <a:p>
            <a:r>
              <a:rPr lang="en-US" dirty="0" smtClean="0"/>
              <a:t>Reuse weights. </a:t>
            </a:r>
          </a:p>
          <a:p>
            <a:r>
              <a:rPr lang="en-US" dirty="0" smtClean="0"/>
              <a:t>Gives a new output.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6557" t="39690" r="24064" b="12248"/>
          <a:stretch/>
        </p:blipFill>
        <p:spPr>
          <a:xfrm>
            <a:off x="5699051" y="1690688"/>
            <a:ext cx="2679405" cy="415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Step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46451" cy="4351338"/>
          </a:xfrm>
        </p:spPr>
        <p:txBody>
          <a:bodyPr/>
          <a:lstStyle/>
          <a:p>
            <a:r>
              <a:rPr lang="en-US" dirty="0"/>
              <a:t>Every LSTM </a:t>
            </a:r>
            <a:r>
              <a:rPr lang="en-US" dirty="0" smtClean="0"/>
              <a:t>has 3 gates:</a:t>
            </a:r>
          </a:p>
          <a:p>
            <a:pPr lvl="1"/>
            <a:r>
              <a:rPr lang="en-US" b="1" dirty="0" smtClean="0"/>
              <a:t>Forget gate</a:t>
            </a:r>
          </a:p>
          <a:p>
            <a:pPr lvl="1"/>
            <a:r>
              <a:rPr lang="en-US" b="1" dirty="0" smtClean="0"/>
              <a:t>Input gate</a:t>
            </a:r>
          </a:p>
          <a:p>
            <a:pPr lvl="1"/>
            <a:r>
              <a:rPr lang="en-US" b="1" dirty="0" smtClean="0"/>
              <a:t>Output gate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28" y="1591707"/>
            <a:ext cx="7494988" cy="458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Forget Gate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Decides how much of the past you should remember</a:t>
            </a:r>
            <a:r>
              <a:rPr lang="en-US" i="1" dirty="0" smtClean="0"/>
              <a:t>.</a:t>
            </a:r>
          </a:p>
          <a:p>
            <a:r>
              <a:rPr lang="en-US" dirty="0" smtClean="0"/>
              <a:t>After </a:t>
            </a:r>
            <a:r>
              <a:rPr lang="en-US" dirty="0"/>
              <a:t>getting the output of</a:t>
            </a:r>
            <a:r>
              <a:rPr lang="en-US" b="1" dirty="0"/>
              <a:t> previous state</a:t>
            </a:r>
            <a:r>
              <a:rPr lang="en-US" dirty="0"/>
              <a:t>, </a:t>
            </a:r>
            <a:r>
              <a:rPr lang="en-US" b="1" i="1" dirty="0"/>
              <a:t>h</a:t>
            </a:r>
            <a:r>
              <a:rPr lang="en-US" b="1" i="1" baseline="-25000" dirty="0"/>
              <a:t>(t-1)</a:t>
            </a:r>
            <a:r>
              <a:rPr lang="en-US" dirty="0"/>
              <a:t>, Forget gate helps us to take decisions about </a:t>
            </a:r>
            <a:r>
              <a:rPr lang="en-US" b="1" dirty="0"/>
              <a:t>what must be removed</a:t>
            </a:r>
            <a:r>
              <a:rPr lang="en-US" dirty="0"/>
              <a:t> from </a:t>
            </a:r>
            <a:r>
              <a:rPr lang="en-US" b="1" i="1" dirty="0"/>
              <a:t>h</a:t>
            </a:r>
            <a:r>
              <a:rPr lang="en-US" b="1" i="1" baseline="-25000" dirty="0"/>
              <a:t>(t-1)</a:t>
            </a:r>
            <a:r>
              <a:rPr lang="en-US" dirty="0"/>
              <a:t> state and thus </a:t>
            </a:r>
            <a:r>
              <a:rPr lang="en-US" b="1" dirty="0"/>
              <a:t>keeping only relevant stuff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surrounded by a sigmoid function which helps to crush the input between [0,1].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closer to </a:t>
            </a:r>
            <a:r>
              <a:rPr lang="en-US" b="1" dirty="0"/>
              <a:t>0</a:t>
            </a:r>
            <a:r>
              <a:rPr lang="en-US" dirty="0"/>
              <a:t> means to </a:t>
            </a:r>
            <a:r>
              <a:rPr lang="en-US" b="1" dirty="0"/>
              <a:t>forget</a:t>
            </a:r>
            <a:r>
              <a:rPr lang="en-US" dirty="0"/>
              <a:t>, and the closer to </a:t>
            </a:r>
            <a:r>
              <a:rPr lang="en-US" b="1" dirty="0"/>
              <a:t>1</a:t>
            </a:r>
            <a:r>
              <a:rPr lang="en-US" dirty="0"/>
              <a:t> means to </a:t>
            </a:r>
            <a:r>
              <a:rPr lang="en-US" b="1" dirty="0"/>
              <a:t>keep</a:t>
            </a:r>
            <a:r>
              <a:rPr lang="en-US" dirty="0"/>
              <a:t>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09369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Forget Gate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74" y="1818166"/>
            <a:ext cx="10880233" cy="34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7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Forget Gate Operations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10" y="1690688"/>
            <a:ext cx="8757979" cy="460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6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Gate/Input Gate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825625"/>
            <a:ext cx="10906125" cy="4351338"/>
          </a:xfrm>
        </p:spPr>
        <p:txBody>
          <a:bodyPr>
            <a:normAutofit lnSpcReduction="10000"/>
          </a:bodyPr>
          <a:lstStyle/>
          <a:p>
            <a:r>
              <a:rPr lang="en-US" sz="2000" i="1" dirty="0"/>
              <a:t>Decides how much of this unit is added to the current state</a:t>
            </a:r>
            <a:r>
              <a:rPr lang="en-US" sz="2000" i="1" dirty="0" smtClean="0"/>
              <a:t>.</a:t>
            </a:r>
          </a:p>
          <a:p>
            <a:r>
              <a:rPr lang="en-US" sz="2000" b="1" i="1" dirty="0" smtClean="0"/>
              <a:t>Sigmoid</a:t>
            </a:r>
            <a:r>
              <a:rPr lang="en-US" sz="2000" dirty="0" smtClean="0"/>
              <a:t> </a:t>
            </a:r>
            <a:r>
              <a:rPr lang="en-US" sz="2000" dirty="0"/>
              <a:t>layer decides </a:t>
            </a:r>
            <a:r>
              <a:rPr lang="en-US" sz="2000" b="1" dirty="0"/>
              <a:t>which values to be updated</a:t>
            </a:r>
            <a:r>
              <a:rPr lang="en-US" sz="2000" dirty="0"/>
              <a:t> and </a:t>
            </a:r>
            <a:r>
              <a:rPr lang="en-US" sz="2000" b="1" i="1" dirty="0" err="1"/>
              <a:t>tanh</a:t>
            </a:r>
            <a:r>
              <a:rPr lang="en-US" sz="2000" dirty="0"/>
              <a:t> layer </a:t>
            </a:r>
            <a:r>
              <a:rPr lang="en-US" sz="2000" b="1" dirty="0"/>
              <a:t>creates a vector</a:t>
            </a:r>
            <a:r>
              <a:rPr lang="en-US" sz="2000" dirty="0"/>
              <a:t> for new candidates to added to present cell state</a:t>
            </a:r>
            <a:r>
              <a:rPr lang="en-US" sz="2000" dirty="0" smtClean="0"/>
              <a:t>.</a:t>
            </a:r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r>
              <a:rPr lang="en-US" sz="2000" dirty="0"/>
              <a:t>To calculate the present cell state, we add the output of ( (</a:t>
            </a:r>
            <a:r>
              <a:rPr lang="en-US" sz="2000" dirty="0" err="1"/>
              <a:t>input_gate</a:t>
            </a:r>
            <a:r>
              <a:rPr lang="en-US" sz="2000" dirty="0"/>
              <a:t>*</a:t>
            </a:r>
            <a:r>
              <a:rPr lang="en-US" sz="2000" dirty="0" err="1"/>
              <a:t>gate_gate</a:t>
            </a:r>
            <a:r>
              <a:rPr lang="en-US" sz="2000" dirty="0"/>
              <a:t>) and forget gate) as shown below.</a:t>
            </a:r>
            <a:endParaRPr lang="en-US" sz="2000" i="1" dirty="0" smtClean="0"/>
          </a:p>
          <a:p>
            <a:endParaRPr lang="en-US" sz="20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36" y="2958558"/>
            <a:ext cx="6975955" cy="21546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2" y="5873750"/>
            <a:ext cx="3492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Update/Input Gate Operations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78" y="1690688"/>
            <a:ext cx="9406565" cy="44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cell state gets pointwise multiplied by the forget vector.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has a possibility of dropping values in the cell state if it gets multiplied by values near 0. 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/>
              <a:t>we take the output from the input gate and do a pointwise addition which updates the cell state to new values that the neural network finds relevant. </a:t>
            </a:r>
            <a:endParaRPr lang="en-US" dirty="0" smtClean="0"/>
          </a:p>
          <a:p>
            <a:r>
              <a:rPr lang="en-US" dirty="0" smtClean="0"/>
              <a:t>That </a:t>
            </a:r>
            <a:r>
              <a:rPr lang="en-US" dirty="0"/>
              <a:t>gives us our new cell state.</a:t>
            </a:r>
          </a:p>
        </p:txBody>
      </p:sp>
    </p:spTree>
    <p:extLst>
      <p:ext uri="{BB962C8B-B14F-4D97-AF65-F5344CB8AC3E}">
        <p14:creationId xmlns:p14="http://schemas.microsoft.com/office/powerpoint/2010/main" val="3772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State Calculation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87" y="1690688"/>
            <a:ext cx="8487026" cy="44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1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Gate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output gate decides what the next hidden state should </a:t>
            </a:r>
            <a:r>
              <a:rPr lang="en-US" dirty="0" smtClean="0"/>
              <a:t>be.</a:t>
            </a:r>
          </a:p>
          <a:p>
            <a:r>
              <a:rPr lang="en-US" dirty="0" smtClean="0"/>
              <a:t>Remember </a:t>
            </a:r>
            <a:r>
              <a:rPr lang="en-US" dirty="0"/>
              <a:t>that the hidden state contains information on previous inputs.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hidden state is also used for predictions.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55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Gate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000" i="1" dirty="0"/>
              <a:t>Decides which part of the current cell makes it to the output</a:t>
            </a:r>
            <a:r>
              <a:rPr lang="en-US" sz="2000" i="1" dirty="0" smtClean="0"/>
              <a:t>.</a:t>
            </a:r>
            <a:r>
              <a:rPr lang="en-US" sz="2000" dirty="0"/>
              <a:t> </a:t>
            </a:r>
            <a:endParaRPr lang="en-US" sz="2000" dirty="0" smtClean="0"/>
          </a:p>
          <a:p>
            <a:pPr fontAlgn="base"/>
            <a:r>
              <a:rPr lang="en-US" sz="2000" dirty="0" smtClean="0"/>
              <a:t>We </a:t>
            </a:r>
            <a:r>
              <a:rPr lang="en-US" sz="2000" dirty="0"/>
              <a:t>decide what to output from our cell state which will be done by our </a:t>
            </a:r>
            <a:r>
              <a:rPr lang="en-US" sz="2000" b="1" i="1" dirty="0"/>
              <a:t>sigmoid</a:t>
            </a:r>
            <a:r>
              <a:rPr lang="en-US" sz="2000" dirty="0"/>
              <a:t> function.</a:t>
            </a:r>
          </a:p>
          <a:p>
            <a:pPr fontAlgn="base"/>
            <a:r>
              <a:rPr lang="en-US" sz="2000" dirty="0"/>
              <a:t>We </a:t>
            </a:r>
            <a:r>
              <a:rPr lang="en-US" sz="2000" b="1" dirty="0"/>
              <a:t>multiply</a:t>
            </a:r>
            <a:r>
              <a:rPr lang="en-US" sz="2000" dirty="0"/>
              <a:t> the input with </a:t>
            </a:r>
            <a:r>
              <a:rPr lang="en-US" sz="2000" b="1" i="1" dirty="0" err="1"/>
              <a:t>tanh</a:t>
            </a:r>
            <a:r>
              <a:rPr lang="en-US" sz="2000" dirty="0"/>
              <a:t> to crush the values between (-1,1) and then multiply it with the output of </a:t>
            </a:r>
            <a:r>
              <a:rPr lang="en-US" sz="2000" b="1" i="1" dirty="0"/>
              <a:t>sigmoid</a:t>
            </a:r>
            <a:r>
              <a:rPr lang="en-US" sz="2000" dirty="0"/>
              <a:t> function so that we only output what we want to.</a:t>
            </a:r>
          </a:p>
          <a:p>
            <a:endParaRPr lang="en-US" sz="2000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20" y="3651806"/>
            <a:ext cx="8569839" cy="26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(Unrolled View)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193" t="29768" r="17086" b="28061"/>
          <a:stretch/>
        </p:blipFill>
        <p:spPr>
          <a:xfrm>
            <a:off x="5390707" y="1796901"/>
            <a:ext cx="5284381" cy="4130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228" t="35194" r="51098" b="53023"/>
          <a:stretch/>
        </p:blipFill>
        <p:spPr>
          <a:xfrm>
            <a:off x="838200" y="1967023"/>
            <a:ext cx="4288560" cy="13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0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Gate Operations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29" y="1828800"/>
            <a:ext cx="9343360" cy="442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75" y="1690688"/>
            <a:ext cx="5167423" cy="358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GRU (Gated Recurrent Unit)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GRU </a:t>
            </a:r>
            <a:r>
              <a:rPr lang="en-US" dirty="0"/>
              <a:t>(Gated Recurrent Unit) </a:t>
            </a:r>
            <a:r>
              <a:rPr lang="en-US" dirty="0" smtClean="0"/>
              <a:t>aims to </a:t>
            </a:r>
            <a:r>
              <a:rPr lang="en-US" dirty="0"/>
              <a:t>solve the </a:t>
            </a:r>
            <a:r>
              <a:rPr lang="en-US" b="1" dirty="0"/>
              <a:t>vanishing gradient problem</a:t>
            </a:r>
            <a:r>
              <a:rPr lang="en-US" dirty="0"/>
              <a:t> which comes with a standard recurrent neural network. </a:t>
            </a:r>
            <a:endParaRPr lang="en-US" dirty="0" smtClean="0"/>
          </a:p>
          <a:p>
            <a:r>
              <a:rPr lang="en-US" dirty="0" smtClean="0"/>
              <a:t>GRU </a:t>
            </a:r>
            <a:r>
              <a:rPr lang="en-US" dirty="0"/>
              <a:t>can also be considered as a variation on the LSTM because both are designed similarly and, in some cases, produce equally excellent results</a:t>
            </a:r>
            <a:r>
              <a:rPr lang="en-US" dirty="0" smtClean="0"/>
              <a:t>.</a:t>
            </a:r>
          </a:p>
          <a:p>
            <a:r>
              <a:rPr lang="en-US" dirty="0"/>
              <a:t>GRU uses the so called, </a:t>
            </a:r>
            <a:r>
              <a:rPr lang="en-US" b="1" dirty="0"/>
              <a:t>update gate and reset gate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4666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GRU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4193"/>
            <a:ext cx="10366744" cy="32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3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Gate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828800"/>
            <a:ext cx="10160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5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Gate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828800"/>
            <a:ext cx="10160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8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Memory Content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828800"/>
            <a:ext cx="10160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8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Memory at Current Time 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828800"/>
            <a:ext cx="10160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towardsdatascience.com/animated-rnn-lstm-and-gru-ef124d06cf45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towardsdatascience.com/illustrated-guide-to-lstms-and-gru-s-a-step-by-step-explanation-44e9eb85bf21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https://hackernoon.com</a:t>
            </a:r>
            <a:r>
              <a:rPr lang="en-US">
                <a:hlinkClick r:id="rId5"/>
              </a:rPr>
              <a:t>/understanding-architecture-of-lstm-cell-from-scratch-with-code-8da40f0b71f4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492" y="223279"/>
            <a:ext cx="853289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30" t="32868" r="25420" b="11628"/>
          <a:stretch/>
        </p:blipFill>
        <p:spPr>
          <a:xfrm>
            <a:off x="2498651" y="712492"/>
            <a:ext cx="8667077" cy="530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Equations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90" t="41042" r="24566" b="12708"/>
          <a:stretch/>
        </p:blipFill>
        <p:spPr>
          <a:xfrm>
            <a:off x="1895861" y="1343025"/>
            <a:ext cx="9457939" cy="52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8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RNN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 words into machine-readable vectors.</a:t>
            </a:r>
          </a:p>
          <a:p>
            <a:r>
              <a:rPr lang="en-US" dirty="0" smtClean="0"/>
              <a:t>RNN will process the sequence of vectors one by one.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0" y="2900412"/>
            <a:ext cx="9821235" cy="25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RNN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710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While processing, it passes the previous hidden state to the next step of the sequence.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hidden state acts as the neural networks memory.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holds information on previous data the network has seen before.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7" y="3847215"/>
            <a:ext cx="9512891" cy="24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1087</Words>
  <Application>Microsoft Macintosh PowerPoint</Application>
  <PresentationFormat>Widescreen</PresentationFormat>
  <Paragraphs>162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Calibri</vt:lpstr>
      <vt:lpstr>Calibri Light</vt:lpstr>
      <vt:lpstr>Wingdings</vt:lpstr>
      <vt:lpstr>Arial</vt:lpstr>
      <vt:lpstr>Office Theme</vt:lpstr>
      <vt:lpstr>RNN, LSTM, GRU</vt:lpstr>
      <vt:lpstr>RNN (Recurrent Neural Network)</vt:lpstr>
      <vt:lpstr>Motivation of RNN</vt:lpstr>
      <vt:lpstr>RNN</vt:lpstr>
      <vt:lpstr>RNN (Unrolled View)</vt:lpstr>
      <vt:lpstr>RNN</vt:lpstr>
      <vt:lpstr>RNN Equations</vt:lpstr>
      <vt:lpstr>How RNN works?</vt:lpstr>
      <vt:lpstr>How RNN works?</vt:lpstr>
      <vt:lpstr>How RNN works?</vt:lpstr>
      <vt:lpstr>Why tanh?</vt:lpstr>
      <vt:lpstr>Vector Transformations with vs without tanh</vt:lpstr>
      <vt:lpstr>Example: Language Model</vt:lpstr>
      <vt:lpstr>RNN: Predicting The Next Character</vt:lpstr>
      <vt:lpstr>RNN: Predicting The Next Character</vt:lpstr>
      <vt:lpstr>RNN: Predicting The Next Character</vt:lpstr>
      <vt:lpstr>RNN: Predicting The Next Character</vt:lpstr>
      <vt:lpstr>RNN: Predicting The Next Character</vt:lpstr>
      <vt:lpstr>RNN: Predicting The Next Character</vt:lpstr>
      <vt:lpstr>Different Types of RNN Architecture</vt:lpstr>
      <vt:lpstr>One-to-One</vt:lpstr>
      <vt:lpstr>One-to-Many</vt:lpstr>
      <vt:lpstr>Many to One</vt:lpstr>
      <vt:lpstr>Many to Many</vt:lpstr>
      <vt:lpstr>Bidirectional Many to Many</vt:lpstr>
      <vt:lpstr>The Pros and Cons of A Typical RNN Architecture</vt:lpstr>
      <vt:lpstr>Problem with RNN</vt:lpstr>
      <vt:lpstr>Vanishing Gradient Problem</vt:lpstr>
      <vt:lpstr>Vanishing Gradient Problem</vt:lpstr>
      <vt:lpstr>Exploding Gradient Problem</vt:lpstr>
      <vt:lpstr>Exploding Gradient Problem</vt:lpstr>
      <vt:lpstr>Solutions for Vanishing &amp; Exploding Gradient</vt:lpstr>
      <vt:lpstr>Long-Term Dependencies Problem</vt:lpstr>
      <vt:lpstr>LSTM (Long-Short Term Memory)</vt:lpstr>
      <vt:lpstr>LSTM</vt:lpstr>
      <vt:lpstr>LSTM Cell State</vt:lpstr>
      <vt:lpstr>LSTM Gates</vt:lpstr>
      <vt:lpstr>Sigmoid</vt:lpstr>
      <vt:lpstr>Sigmoid</vt:lpstr>
      <vt:lpstr>LSTM Step Process</vt:lpstr>
      <vt:lpstr>Forget Gate</vt:lpstr>
      <vt:lpstr>Forget Gate</vt:lpstr>
      <vt:lpstr>Forget Gate Operations</vt:lpstr>
      <vt:lpstr>Update Gate/Input Gate</vt:lpstr>
      <vt:lpstr>Update/Input Gate Operations</vt:lpstr>
      <vt:lpstr>Cell State</vt:lpstr>
      <vt:lpstr>Cell State Calculation</vt:lpstr>
      <vt:lpstr>Output Gate</vt:lpstr>
      <vt:lpstr>Output Gate</vt:lpstr>
      <vt:lpstr>Output Gate Operations</vt:lpstr>
      <vt:lpstr>GRU</vt:lpstr>
      <vt:lpstr>GRU (Gated Recurrent Unit)</vt:lpstr>
      <vt:lpstr>GRU Architecture</vt:lpstr>
      <vt:lpstr>Update Gate</vt:lpstr>
      <vt:lpstr>Reset Gate</vt:lpstr>
      <vt:lpstr>Current Memory Content</vt:lpstr>
      <vt:lpstr>Final Memory at Current Time Step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RNN, LSTM, GRU</dc:title>
  <dc:creator>Microsoft Office User</dc:creator>
  <cp:lastModifiedBy>Microsoft Office User</cp:lastModifiedBy>
  <cp:revision>75</cp:revision>
  <dcterms:created xsi:type="dcterms:W3CDTF">2020-02-26T03:23:35Z</dcterms:created>
  <dcterms:modified xsi:type="dcterms:W3CDTF">2020-02-29T01:45:16Z</dcterms:modified>
</cp:coreProperties>
</file>